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58" r:id="rId4"/>
    <p:sldId id="273" r:id="rId5"/>
    <p:sldId id="259" r:id="rId6"/>
    <p:sldId id="265" r:id="rId7"/>
    <p:sldId id="271" r:id="rId8"/>
    <p:sldId id="266" r:id="rId9"/>
    <p:sldId id="270" r:id="rId10"/>
    <p:sldId id="260" r:id="rId11"/>
    <p:sldId id="269" r:id="rId12"/>
    <p:sldId id="274" r:id="rId13"/>
    <p:sldId id="261" r:id="rId14"/>
    <p:sldId id="272" r:id="rId15"/>
    <p:sldId id="262" r:id="rId16"/>
    <p:sldId id="263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68AD"/>
    <a:srgbClr val="F4722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D407A7-EFEC-4F78-AA4F-701EC544A613}" v="861" dt="2023-11-21T20:51:31.614"/>
    <p1510:client id="{B044063D-E49D-1549-81A9-EE6B5555B5ED}" v="12" dt="2023-11-22T09:35:29.474"/>
    <p1510:client id="{CA9B2406-FFD6-4844-837C-713B3A5AE653}" v="2016" dt="2023-11-22T10:59:36.3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09"/>
  </p:normalViewPr>
  <p:slideViewPr>
    <p:cSldViewPr snapToGrid="0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4796FA-DA0B-DB4F-A58F-FDAD9695A894}" type="datetimeFigureOut">
              <a:rPr lang="nl-NL" smtClean="0"/>
              <a:t>24-11-2023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2075A-B1C4-BE47-9901-AFA5A55E23A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8260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2075A-B1C4-BE47-9901-AFA5A55E23A2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1150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2075A-B1C4-BE47-9901-AFA5A55E23A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4259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2075A-B1C4-BE47-9901-AFA5A55E23A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5472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2075A-B1C4-BE47-9901-AFA5A55E23A2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225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5A5D2D-0923-0DB0-B58B-B2E48EE54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CEE54B8-6C83-9CF7-FC64-8CA76168B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D053B83-D3A7-0338-0531-1C8F10801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7DD8-8189-A242-9FB1-D29587E96ECA}" type="datetimeFigureOut">
              <a:rPr lang="nl-NL" smtClean="0"/>
              <a:t>24-11-2023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A400FAF-1E98-654E-7B29-4054CDA87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9A38F80-C473-0642-6B30-A0F854F8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85DD2-9FEE-1944-AE24-84CC4E03C1D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0129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BC6D7-4427-F47B-A205-A19332D26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5AD6BF1-546B-DA47-F850-F1A0042E1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D67CBC2-6394-AEC1-EDA1-B760F605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7DD8-8189-A242-9FB1-D29587E96ECA}" type="datetimeFigureOut">
              <a:rPr lang="nl-NL" smtClean="0"/>
              <a:t>24-11-2023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E86114F-CA1C-9119-6FDF-C053705B8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011D5F8-92BC-F677-F13A-77FA20B0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85DD2-9FEE-1944-AE24-84CC4E03C1D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0741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09B42AE-4DC8-37E1-B53B-18CDFD090F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393EC7C-2879-D3FE-B11F-B3B03A982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D3A7491-6985-AE66-D9AB-682E7670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7DD8-8189-A242-9FB1-D29587E96ECA}" type="datetimeFigureOut">
              <a:rPr lang="nl-NL" smtClean="0"/>
              <a:t>24-11-2023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526ECCB-6796-8595-A828-921C1FDB2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0576386-A2F5-B2C6-A775-83746593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85DD2-9FEE-1944-AE24-84CC4E03C1D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0849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0B9DAA-4D34-ED57-00CF-6E79F3FC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C857EA-B982-9A4E-00DD-9A09CAAED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8851A7B-6E8D-80A3-2E9D-250676FAD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7DD8-8189-A242-9FB1-D29587E96ECA}" type="datetimeFigureOut">
              <a:rPr lang="nl-NL" smtClean="0"/>
              <a:t>24-11-2023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1291940-5D55-99BF-1CDA-9F0F2C6DF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B4A38B0-4E11-2F22-1482-FDA55452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85DD2-9FEE-1944-AE24-84CC4E03C1D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9001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4E7B0-FED5-3382-6FEA-07B03A5B0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5F5243B-CBB6-0124-1B02-660EEE2C5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29409BA-7692-A317-C3AC-AB413D891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7DD8-8189-A242-9FB1-D29587E96ECA}" type="datetimeFigureOut">
              <a:rPr lang="nl-NL" smtClean="0"/>
              <a:t>24-11-2023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A26D9BB-1C88-E585-744A-6A9C98265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1741166-BB5C-8485-FBA9-4FA6C16D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85DD2-9FEE-1944-AE24-84CC4E03C1D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1725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164C53-9062-F959-C1F7-C16CA93A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D443443-C2AE-4A57-0909-A3FBF2D61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BF20C90-EE07-5397-8D88-96BB10F21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1A9C02C-EB94-9870-CE94-C9E61E0D9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7DD8-8189-A242-9FB1-D29587E96ECA}" type="datetimeFigureOut">
              <a:rPr lang="nl-NL" smtClean="0"/>
              <a:t>24-11-2023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D8F22E0-B1A5-DBD6-0CE3-9E9FAFC6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DC8B8CD-598A-CAF9-02DA-78F0027EF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85DD2-9FEE-1944-AE24-84CC4E03C1D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2265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11DC89-B881-4B92-18FF-B4ACB46F2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E8A29B-9B96-C26D-E068-E4A0B745D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FAD81BF-11C1-BB3C-9784-A601173EF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B634B52-F477-89CD-CBB6-532E3C8806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85ABE01-692C-88E9-B31D-15CD2AF98B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94EFD243-DF38-3FB5-D211-D9EFBDE4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7DD8-8189-A242-9FB1-D29587E96ECA}" type="datetimeFigureOut">
              <a:rPr lang="nl-NL" smtClean="0"/>
              <a:t>24-11-2023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1EDFBD4B-DF25-999E-546B-952D490E4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474DD95-D909-3B5A-A649-AC2308E6E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85DD2-9FEE-1944-AE24-84CC4E03C1D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4751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3CF50A-DE67-C942-486E-4D18CC36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71F1E7F-0235-842E-3C95-3D5E9E167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7DD8-8189-A242-9FB1-D29587E96ECA}" type="datetimeFigureOut">
              <a:rPr lang="nl-NL" smtClean="0"/>
              <a:t>24-11-2023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95A2695-32F7-E0CF-81DA-FF40753A0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86C2A1E-8B19-FA5F-BBE9-C044E028B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85DD2-9FEE-1944-AE24-84CC4E03C1D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8350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4DB4550-A285-5A2C-37A9-D5989E788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7DD8-8189-A242-9FB1-D29587E96ECA}" type="datetimeFigureOut">
              <a:rPr lang="nl-NL" smtClean="0"/>
              <a:t>24-11-2023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6F8E018-2FE4-C06D-1797-08869E975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BC08440-AC00-8E8B-8129-301F4256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85DD2-9FEE-1944-AE24-84CC4E03C1D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0861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D93C87-06A1-2AF9-7F08-E90061BBA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A7DD08-2F27-7E02-31A3-EAB2D3C07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430C7E8-E600-4945-8174-79D09B60A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5DCEE19-4865-2F1A-4558-AA19AB63F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7DD8-8189-A242-9FB1-D29587E96ECA}" type="datetimeFigureOut">
              <a:rPr lang="nl-NL" smtClean="0"/>
              <a:t>24-11-2023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9C76E36-4067-46E8-BA19-A7C76F7EC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9E31476-D9EB-83E7-6B39-DD403DB4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85DD2-9FEE-1944-AE24-84CC4E03C1D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964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249695-454D-EC2F-FD16-99236B2B5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F4B4D13E-E191-AA4A-9E27-0288C27604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B8AE3A1-1DBA-A9E8-A08C-77CB8A0E7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E71C370-60B0-892F-F7BD-2B77F96B6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7DD8-8189-A242-9FB1-D29587E96ECA}" type="datetimeFigureOut">
              <a:rPr lang="nl-NL" smtClean="0"/>
              <a:t>24-11-2023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9DC0A52-E081-77D5-5466-760A1F492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99C4473-84B2-22CC-82E2-044548B4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85DD2-9FEE-1944-AE24-84CC4E03C1D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123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3194234-5284-DE33-939B-45080EE0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82256D4-4646-68A1-7402-BD0465B61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98E2927-1901-801E-ED29-C8AAD30452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47DD8-8189-A242-9FB1-D29587E96ECA}" type="datetimeFigureOut">
              <a:rPr lang="nl-NL" smtClean="0"/>
              <a:t>24-11-2023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6E93B2D-BE52-D71C-AF6F-66DBE74C8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273B3B-6900-8B5A-8E18-1A44D4A48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85DD2-9FEE-1944-AE24-84CC4E03C1D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119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8" descr="Afbeelding met computer, computer, overdekt, Personal computer&#10;&#10;Automatisch gegenereerde beschrijving">
            <a:extLst>
              <a:ext uri="{FF2B5EF4-FFF2-40B4-BE49-F238E27FC236}">
                <a16:creationId xmlns:a16="http://schemas.microsoft.com/office/drawing/2014/main" id="{9677EAB3-1BB7-1499-974B-D439DA733E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1" cy="6858000"/>
          </a:xfrm>
          <a:custGeom>
            <a:avLst/>
            <a:gdLst>
              <a:gd name="connsiteX0" fmla="*/ 0 w 8203769"/>
              <a:gd name="connsiteY0" fmla="*/ 0 h 6152826"/>
              <a:gd name="connsiteX1" fmla="*/ 7178297 w 8203769"/>
              <a:gd name="connsiteY1" fmla="*/ 0 h 6152826"/>
              <a:gd name="connsiteX2" fmla="*/ 7283128 w 8203769"/>
              <a:gd name="connsiteY2" fmla="*/ 5294 h 6152826"/>
              <a:gd name="connsiteX3" fmla="*/ 8203769 w 8203769"/>
              <a:gd name="connsiteY3" fmla="*/ 1025491 h 6152826"/>
              <a:gd name="connsiteX4" fmla="*/ 8203769 w 8203769"/>
              <a:gd name="connsiteY4" fmla="*/ 5127334 h 6152826"/>
              <a:gd name="connsiteX5" fmla="*/ 7178277 w 8203769"/>
              <a:gd name="connsiteY5" fmla="*/ 6152826 h 6152826"/>
              <a:gd name="connsiteX6" fmla="*/ 0 w 8203769"/>
              <a:gd name="connsiteY6" fmla="*/ 6152826 h 6152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03769" h="6152826">
                <a:moveTo>
                  <a:pt x="0" y="0"/>
                </a:moveTo>
                <a:lnTo>
                  <a:pt x="7178297" y="0"/>
                </a:lnTo>
                <a:lnTo>
                  <a:pt x="7283128" y="5294"/>
                </a:lnTo>
                <a:cubicBezTo>
                  <a:pt x="7800239" y="57809"/>
                  <a:pt x="8203769" y="494525"/>
                  <a:pt x="8203769" y="1025491"/>
                </a:cubicBezTo>
                <a:lnTo>
                  <a:pt x="8203769" y="5127334"/>
                </a:lnTo>
                <a:cubicBezTo>
                  <a:pt x="8203769" y="5693698"/>
                  <a:pt x="7744641" y="6152826"/>
                  <a:pt x="7178277" y="6152826"/>
                </a:cubicBezTo>
                <a:lnTo>
                  <a:pt x="0" y="6152826"/>
                </a:lnTo>
                <a:close/>
              </a:path>
            </a:pathLst>
          </a:custGeom>
        </p:spPr>
      </p:pic>
      <p:sp>
        <p:nvSpPr>
          <p:cNvPr id="10" name="Google Shape;1884;p35">
            <a:extLst>
              <a:ext uri="{FF2B5EF4-FFF2-40B4-BE49-F238E27FC236}">
                <a16:creationId xmlns:a16="http://schemas.microsoft.com/office/drawing/2014/main" id="{CACDEE84-7250-84C5-7755-FD15CC99270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823074" y="2497844"/>
            <a:ext cx="3892837" cy="24808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chemeClr val="tx2">
                    <a:lumMod val="75000"/>
                  </a:schemeClr>
                </a:solidFill>
                <a:latin typeface="Fjalla One" panose="02000506040000020004" pitchFamily="2" charset="0"/>
              </a:rPr>
              <a:t>ELEKTRO </a:t>
            </a:r>
            <a:br>
              <a:rPr lang="en-GB" sz="5000">
                <a:solidFill>
                  <a:schemeClr val="tx2">
                    <a:lumMod val="75000"/>
                  </a:schemeClr>
                </a:solidFill>
                <a:latin typeface="Fjalla One" panose="02000506040000020004" pitchFamily="2" charset="0"/>
              </a:rPr>
            </a:br>
            <a:r>
              <a:rPr lang="en-GB" sz="5000">
                <a:solidFill>
                  <a:schemeClr val="tx2">
                    <a:lumMod val="75000"/>
                  </a:schemeClr>
                </a:solidFill>
                <a:latin typeface="Fjalla One" panose="02000506040000020004" pitchFamily="2" charset="0"/>
              </a:rPr>
              <a:t>ENCEFALO</a:t>
            </a:r>
            <a:br>
              <a:rPr lang="en-GB" sz="5000">
                <a:solidFill>
                  <a:schemeClr val="tx2">
                    <a:lumMod val="75000"/>
                  </a:schemeClr>
                </a:solidFill>
                <a:latin typeface="Fjalla One" panose="02000506040000020004" pitchFamily="2" charset="0"/>
              </a:rPr>
            </a:br>
            <a:r>
              <a:rPr lang="en-GB" sz="5000">
                <a:solidFill>
                  <a:schemeClr val="tx2">
                    <a:lumMod val="75000"/>
                  </a:schemeClr>
                </a:solidFill>
                <a:latin typeface="Fjalla One" panose="02000506040000020004" pitchFamily="2" charset="0"/>
              </a:rPr>
              <a:t>GRAM</a:t>
            </a:r>
          </a:p>
        </p:txBody>
      </p:sp>
      <p:sp>
        <p:nvSpPr>
          <p:cNvPr id="11" name="Google Shape;1885;p35">
            <a:extLst>
              <a:ext uri="{FF2B5EF4-FFF2-40B4-BE49-F238E27FC236}">
                <a16:creationId xmlns:a16="http://schemas.microsoft.com/office/drawing/2014/main" id="{1D0B614C-6DE9-AD2C-FBFC-E1D042164B8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451611" y="5148072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2300">
                <a:solidFill>
                  <a:srgbClr val="1B68AD"/>
                </a:solidFill>
                <a:latin typeface="Fjalla One" panose="02000506040000020004" pitchFamily="2" charset="0"/>
              </a:rPr>
              <a:t>Olivier &amp; Hu</a:t>
            </a:r>
          </a:p>
        </p:txBody>
      </p:sp>
      <p:pic>
        <p:nvPicPr>
          <p:cNvPr id="21" name="Graphic 20" descr="Hersenen silhouet">
            <a:extLst>
              <a:ext uri="{FF2B5EF4-FFF2-40B4-BE49-F238E27FC236}">
                <a16:creationId xmlns:a16="http://schemas.microsoft.com/office/drawing/2014/main" id="{49A1DE11-4459-E6AA-ADF8-43C5DAE0B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9492" y="1004955"/>
            <a:ext cx="1879309" cy="1879309"/>
          </a:xfrm>
          <a:prstGeom prst="rect">
            <a:avLst/>
          </a:prstGeom>
        </p:spPr>
      </p:pic>
      <p:pic>
        <p:nvPicPr>
          <p:cNvPr id="25" name="Afbeelding 24" descr="Afbeelding met Lettertype, tekst, Graphics, logo&#10;&#10;Automatisch gegenereerde beschrijving">
            <a:extLst>
              <a:ext uri="{FF2B5EF4-FFF2-40B4-BE49-F238E27FC236}">
                <a16:creationId xmlns:a16="http://schemas.microsoft.com/office/drawing/2014/main" id="{59DE0D79-3AA1-D520-D7A1-C2C28F50A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5631" y="212715"/>
            <a:ext cx="1351430" cy="71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9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329283-92AB-4CB5-F220-C5D024D5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tx2">
                    <a:lumMod val="75000"/>
                  </a:schemeClr>
                </a:solidFill>
                <a:latin typeface="Fjalla One" panose="02000506040000020004" pitchFamily="2" charset="0"/>
              </a:rPr>
              <a:t>Analyse van het signaal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C03380-A2F8-A97C-82F5-79E2855A6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nl-NL" sz="2000" dirty="0">
                <a:solidFill>
                  <a:srgbClr val="1B68AD"/>
                </a:solidFill>
                <a:latin typeface="Barlow" pitchFamily="2" charset="77"/>
              </a:rPr>
              <a:t>Filteren</a:t>
            </a:r>
          </a:p>
          <a:p>
            <a:r>
              <a:rPr lang="nl-NL" sz="2000" dirty="0">
                <a:solidFill>
                  <a:srgbClr val="1B68AD"/>
                </a:solidFill>
                <a:latin typeface="Barlow" pitchFamily="2" charset="77"/>
              </a:rPr>
              <a:t>Power spectrum</a:t>
            </a:r>
          </a:p>
        </p:txBody>
      </p:sp>
      <p:pic>
        <p:nvPicPr>
          <p:cNvPr id="6" name="Afbeelding 5" descr="Afbeelding met tekst, Perceel, schermopname, diagram&#10;&#10;Automatisch gegenereerde beschrijving">
            <a:extLst>
              <a:ext uri="{FF2B5EF4-FFF2-40B4-BE49-F238E27FC236}">
                <a16:creationId xmlns:a16="http://schemas.microsoft.com/office/drawing/2014/main" id="{C12B825A-D4DB-93AB-0846-A7BD6FDF0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785" y="933450"/>
            <a:ext cx="6654799" cy="499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41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FB8B78-5872-F43A-A8EF-76E8335C5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Fjalla One" panose="02000506040000020004" pitchFamily="2" charset="0"/>
              </a:rPr>
              <a:t>Fourier </a:t>
            </a:r>
            <a:r>
              <a:rPr lang="en-US" kern="1200" dirty="0" err="1">
                <a:latin typeface="Fjalla One" panose="02000506040000020004" pitchFamily="2" charset="0"/>
              </a:rPr>
              <a:t>transformatie</a:t>
            </a:r>
            <a:endParaRPr lang="en-US" kern="1200" dirty="0">
              <a:latin typeface="Fjalla One" panose="02000506040000020004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E7B1FD-36D6-F2B5-F2B5-7A758C9CA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 err="1">
                <a:solidFill>
                  <a:srgbClr val="1B68AD"/>
                </a:solidFill>
                <a:latin typeface="Barlow" pitchFamily="2" charset="77"/>
              </a:rPr>
              <a:t>Samengestelde</a:t>
            </a:r>
            <a:r>
              <a:rPr lang="en-US" sz="2000" kern="1200" dirty="0">
                <a:solidFill>
                  <a:srgbClr val="1B68AD"/>
                </a:solidFill>
                <a:latin typeface="Barlow" pitchFamily="2" charset="77"/>
              </a:rPr>
              <a:t> golf</a:t>
            </a:r>
          </a:p>
          <a:p>
            <a:r>
              <a:rPr lang="en-US" sz="2000" dirty="0" err="1">
                <a:solidFill>
                  <a:srgbClr val="1B68AD"/>
                </a:solidFill>
                <a:latin typeface="Barlow" pitchFamily="2" charset="77"/>
              </a:rPr>
              <a:t>Golfsterkte</a:t>
            </a:r>
            <a:endParaRPr lang="en-US" sz="2000" dirty="0">
              <a:solidFill>
                <a:srgbClr val="1B68AD"/>
              </a:solidFill>
              <a:latin typeface="Barlow" pitchFamily="2" charset="77"/>
            </a:endParaRPr>
          </a:p>
        </p:txBody>
      </p:sp>
      <p:pic>
        <p:nvPicPr>
          <p:cNvPr id="5" name="Afbeelding 4" descr="Afbeelding met tekst, schermopname, Lettertype, lijn&#10;&#10;Automatisch gegenereerde beschrijving">
            <a:extLst>
              <a:ext uri="{FF2B5EF4-FFF2-40B4-BE49-F238E27FC236}">
                <a16:creationId xmlns:a16="http://schemas.microsoft.com/office/drawing/2014/main" id="{50A5DA84-DFEA-89A4-A053-438E5328F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552" y="73876"/>
            <a:ext cx="4295995" cy="3114597"/>
          </a:xfrm>
          <a:prstGeom prst="rect">
            <a:avLst/>
          </a:prstGeom>
        </p:spPr>
      </p:pic>
      <p:pic>
        <p:nvPicPr>
          <p:cNvPr id="7" name="Afbeelding 6" descr="Afbeelding met tekst, schermopname, diagram, Perceel&#10;&#10;Automatisch gegenereerde beschrijving">
            <a:extLst>
              <a:ext uri="{FF2B5EF4-FFF2-40B4-BE49-F238E27FC236}">
                <a16:creationId xmlns:a16="http://schemas.microsoft.com/office/drawing/2014/main" id="{55525F69-E302-E285-B269-22089822F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551" y="3188473"/>
            <a:ext cx="4949953" cy="371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7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F55C16-BC21-49EF-A4FF-C3155BB93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E699D3-38C8-87F2-F0C0-71B20F7A7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0" y="365125"/>
            <a:ext cx="5105398" cy="1952744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tx2">
                    <a:lumMod val="75000"/>
                  </a:schemeClr>
                </a:solidFill>
                <a:latin typeface="Fjalla One" panose="02000506040000020004" pitchFamily="2" charset="0"/>
              </a:rPr>
              <a:t>Gefilterde signaal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6116569" cy="6858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Afbeelding 3" descr="Afbeelding met tekst, Perceel, schermopname, diagram&#10;&#10;Automatisch gegenereerde beschrijving">
            <a:extLst>
              <a:ext uri="{FF2B5EF4-FFF2-40B4-BE49-F238E27FC236}">
                <a16:creationId xmlns:a16="http://schemas.microsoft.com/office/drawing/2014/main" id="{18F86CBF-06E2-4572-FCB1-3B22449F2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714500"/>
            <a:ext cx="4572000" cy="3428999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AA9125-9800-9720-A63D-A413241E7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0" y="2497257"/>
            <a:ext cx="5105398" cy="3679705"/>
          </a:xfrm>
        </p:spPr>
        <p:txBody>
          <a:bodyPr>
            <a:normAutofit/>
          </a:bodyPr>
          <a:lstStyle/>
          <a:p>
            <a:r>
              <a:rPr lang="nl-NL" sz="2000" dirty="0">
                <a:solidFill>
                  <a:srgbClr val="1B68AD"/>
                </a:solidFill>
                <a:latin typeface="Barlow" pitchFamily="2" charset="77"/>
              </a:rPr>
              <a:t>Ogen open/dicht</a:t>
            </a:r>
          </a:p>
          <a:p>
            <a:r>
              <a:rPr lang="nl-NL" sz="2000" dirty="0">
                <a:solidFill>
                  <a:srgbClr val="1B68AD"/>
                </a:solidFill>
                <a:latin typeface="Barlow" pitchFamily="2" charset="77"/>
              </a:rPr>
              <a:t>Ontspanning/concentratie</a:t>
            </a:r>
            <a:endParaRPr lang="en-US" sz="2000" kern="1200" dirty="0">
              <a:solidFill>
                <a:srgbClr val="1B68AD"/>
              </a:solidFill>
              <a:latin typeface="Barlow" pitchFamily="2" charset="77"/>
            </a:endParaRPr>
          </a:p>
          <a:p>
            <a:r>
              <a:rPr lang="en-US" sz="2000" dirty="0" err="1">
                <a:solidFill>
                  <a:srgbClr val="1B68AD"/>
                </a:solidFill>
                <a:latin typeface="Barlow" pitchFamily="2" charset="77"/>
              </a:rPr>
              <a:t>Pieken</a:t>
            </a:r>
            <a:r>
              <a:rPr lang="en-US" sz="2000" dirty="0">
                <a:solidFill>
                  <a:srgbClr val="1B68AD"/>
                </a:solidFill>
                <a:latin typeface="Barlow" pitchFamily="2" charset="77"/>
              </a:rPr>
              <a:t> = </a:t>
            </a:r>
            <a:r>
              <a:rPr lang="en-US" sz="2000" dirty="0" err="1">
                <a:solidFill>
                  <a:srgbClr val="1B68AD"/>
                </a:solidFill>
                <a:latin typeface="Barlow" pitchFamily="2" charset="77"/>
              </a:rPr>
              <a:t>knipperen</a:t>
            </a:r>
            <a:endParaRPr lang="en-US" sz="2000" dirty="0">
              <a:solidFill>
                <a:srgbClr val="1B68AD"/>
              </a:solidFill>
              <a:latin typeface="Barlow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280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A4010D-0925-F970-E26F-1910B6D75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tx2">
                    <a:lumMod val="75000"/>
                  </a:schemeClr>
                </a:solidFill>
                <a:latin typeface="Fjalla One" panose="02000506040000020004" pitchFamily="2" charset="0"/>
              </a:rPr>
              <a:t>Toepassing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536D7F6-AA9A-DEDC-AB66-E3929DC23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nl-NL" sz="2000" dirty="0">
                <a:solidFill>
                  <a:srgbClr val="1B68AD"/>
                </a:solidFill>
                <a:latin typeface="Barlow" pitchFamily="2" charset="77"/>
              </a:rPr>
              <a:t>Binair toetsenbord</a:t>
            </a:r>
          </a:p>
          <a:p>
            <a:r>
              <a:rPr lang="nl-NL" sz="2000" dirty="0" err="1">
                <a:solidFill>
                  <a:srgbClr val="1B68AD"/>
                </a:solidFill>
                <a:latin typeface="Barlow" pitchFamily="2" charset="77"/>
              </a:rPr>
              <a:t>Flappy</a:t>
            </a:r>
            <a:r>
              <a:rPr lang="nl-NL" sz="2000" dirty="0">
                <a:solidFill>
                  <a:srgbClr val="1B68AD"/>
                </a:solidFill>
                <a:latin typeface="Barlow" pitchFamily="2" charset="77"/>
              </a:rPr>
              <a:t> Bird</a:t>
            </a:r>
          </a:p>
          <a:p>
            <a:r>
              <a:rPr lang="nl-NL" sz="2000" dirty="0">
                <a:solidFill>
                  <a:srgbClr val="1B68AD"/>
                </a:solidFill>
                <a:latin typeface="Barlow" pitchFamily="2" charset="77"/>
              </a:rPr>
              <a:t>Neuraal netwerk</a:t>
            </a:r>
          </a:p>
        </p:txBody>
      </p:sp>
      <p:pic>
        <p:nvPicPr>
          <p:cNvPr id="5" name="Afbeelding 4" descr="Afbeelding met schermopname, tekenfilm&#10;&#10;Automatisch gegenereerde beschrijving">
            <a:extLst>
              <a:ext uri="{FF2B5EF4-FFF2-40B4-BE49-F238E27FC236}">
                <a16:creationId xmlns:a16="http://schemas.microsoft.com/office/drawing/2014/main" id="{9FF42AA6-8C9E-4ACC-5CF8-19B5D059D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026" name="Picture 2" descr="Toetsenbord Rapoo E9100M Multi mode wireless zwart bij Dekas">
            <a:extLst>
              <a:ext uri="{FF2B5EF4-FFF2-40B4-BE49-F238E27FC236}">
                <a16:creationId xmlns:a16="http://schemas.microsoft.com/office/drawing/2014/main" id="{B7AAFEF8-55AD-52CA-5590-66ECC6030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66" y="4689476"/>
            <a:ext cx="4944687" cy="167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617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trim.63AF758E-1A5B-434A-8A8D-77953EA29F32.MOV">
            <a:hlinkClick r:id="" action="ppaction://media"/>
            <a:extLst>
              <a:ext uri="{FF2B5EF4-FFF2-40B4-BE49-F238E27FC236}">
                <a16:creationId xmlns:a16="http://schemas.microsoft.com/office/drawing/2014/main" id="{37DC2D40-E2E7-5C85-3F2A-08ECD820CD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E74247-C6C7-2A2D-D8A1-62379A869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tx2">
                    <a:lumMod val="75000"/>
                  </a:schemeClr>
                </a:solidFill>
                <a:latin typeface="Fjalla One" panose="02000506040000020004" pitchFamily="2" charset="0"/>
              </a:rPr>
              <a:t>Toekomst van het EEG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9B19019-2F96-FA7D-4C2B-275609A4D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nl-NL" sz="2000" dirty="0">
                <a:solidFill>
                  <a:srgbClr val="1B68AD"/>
                </a:solidFill>
                <a:latin typeface="Barlow" pitchFamily="2" charset="77"/>
              </a:rPr>
              <a:t>Meer elektroden</a:t>
            </a:r>
          </a:p>
          <a:p>
            <a:r>
              <a:rPr lang="nl-NL" sz="2000" dirty="0">
                <a:solidFill>
                  <a:srgbClr val="1B68AD"/>
                </a:solidFill>
                <a:latin typeface="Barlow" pitchFamily="2" charset="77"/>
              </a:rPr>
              <a:t>Gedachten detecteren</a:t>
            </a:r>
          </a:p>
          <a:p>
            <a:r>
              <a:rPr lang="nl-NL" sz="2000" dirty="0">
                <a:solidFill>
                  <a:srgbClr val="1B68AD"/>
                </a:solidFill>
                <a:latin typeface="Barlow" pitchFamily="2" charset="77"/>
              </a:rPr>
              <a:t>Prothese/</a:t>
            </a:r>
            <a:r>
              <a:rPr lang="nl-NL" sz="2000" dirty="0" err="1">
                <a:solidFill>
                  <a:srgbClr val="1B68AD"/>
                </a:solidFill>
                <a:latin typeface="Barlow" pitchFamily="2" charset="77"/>
              </a:rPr>
              <a:t>cyborg</a:t>
            </a:r>
            <a:endParaRPr lang="nl-NL" sz="2000" dirty="0">
              <a:solidFill>
                <a:srgbClr val="1B68AD"/>
              </a:solidFill>
              <a:latin typeface="Barlow" pitchFamily="2" charset="77"/>
            </a:endParaRPr>
          </a:p>
          <a:p>
            <a:r>
              <a:rPr lang="nl-NL" sz="2000" dirty="0">
                <a:solidFill>
                  <a:srgbClr val="1B68AD"/>
                </a:solidFill>
                <a:latin typeface="Barlow" pitchFamily="2" charset="77"/>
              </a:rPr>
              <a:t>Drone</a:t>
            </a:r>
          </a:p>
        </p:txBody>
      </p:sp>
      <p:pic>
        <p:nvPicPr>
          <p:cNvPr id="8" name="Tijdelijke aanduiding voor inhoud 4" descr="Afbeelding met leer, handschoenen, handschoen&#10;&#10;Automatisch gegenereerde beschrijving">
            <a:extLst>
              <a:ext uri="{FF2B5EF4-FFF2-40B4-BE49-F238E27FC236}">
                <a16:creationId xmlns:a16="http://schemas.microsoft.com/office/drawing/2014/main" id="{7893207B-9CF7-D43F-22BD-E8A2495EC6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48" b="97963" l="10000" r="90000">
                        <a14:foregroundMark x1="53125" y1="90185" x2="39479" y2="91389"/>
                        <a14:foregroundMark x1="39479" y1="91389" x2="33958" y2="97778"/>
                        <a14:foregroundMark x1="33958" y1="97778" x2="41406" y2="99815"/>
                        <a14:foregroundMark x1="41406" y1="99815" x2="48646" y2="99074"/>
                        <a14:foregroundMark x1="48646" y1="99074" x2="52760" y2="90926"/>
                        <a14:foregroundMark x1="52760" y1="90926" x2="38750" y2="97963"/>
                        <a14:foregroundMark x1="38750" y1="97963" x2="49271" y2="95463"/>
                        <a14:foregroundMark x1="64844" y1="54630" x2="61875" y2="64259"/>
                        <a14:foregroundMark x1="61875" y1="64259" x2="64063" y2="57130"/>
                        <a14:foregroundMark x1="47552" y1="21481" x2="46510" y2="21481"/>
                        <a14:foregroundMark x1="45469" y1="21111" x2="46354" y2="21204"/>
                        <a14:foregroundMark x1="56458" y1="10648" x2="56667" y2="10000"/>
                        <a14:foregroundMark x1="56406" y1="9352" x2="52031" y2="5648"/>
                      </a14:backgroundRemoval>
                    </a14:imgEffect>
                  </a14:imgLayer>
                </a14:imgProps>
              </a:ext>
            </a:extLst>
          </a:blip>
          <a:srcRect l="24975" r="26118"/>
          <a:stretch/>
        </p:blipFill>
        <p:spPr>
          <a:xfrm>
            <a:off x="6800986" y="712997"/>
            <a:ext cx="4747547" cy="546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89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AAF39C-6670-6D9A-E263-F0A2A341F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tx2">
                    <a:lumMod val="75000"/>
                  </a:schemeClr>
                </a:solidFill>
                <a:latin typeface="Fjalla One" panose="02000506040000020004" pitchFamily="2" charset="0"/>
              </a:rPr>
              <a:t>Discussie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9E7D67-C325-D649-6E48-97B1AE2EF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11" r="4212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A73E52-FF6D-85EE-6627-CB6F9DC48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nl-NL" sz="2000" dirty="0">
                <a:solidFill>
                  <a:srgbClr val="1B68AD"/>
                </a:solidFill>
                <a:latin typeface="Barlow" pitchFamily="2" charset="77"/>
              </a:rPr>
              <a:t>Data analyse</a:t>
            </a:r>
          </a:p>
          <a:p>
            <a:r>
              <a:rPr lang="nl-NL" sz="2000" dirty="0">
                <a:solidFill>
                  <a:srgbClr val="1B68AD"/>
                </a:solidFill>
                <a:latin typeface="Barlow" pitchFamily="2" charset="77"/>
              </a:rPr>
              <a:t>Meer elektroden</a:t>
            </a:r>
          </a:p>
          <a:p>
            <a:r>
              <a:rPr lang="nl-NL" sz="2000" dirty="0">
                <a:solidFill>
                  <a:srgbClr val="1B68AD"/>
                </a:solidFill>
                <a:latin typeface="Barlow" pitchFamily="2" charset="77"/>
              </a:rPr>
              <a:t>Radio</a:t>
            </a:r>
          </a:p>
          <a:p>
            <a:r>
              <a:rPr lang="nl-NL" sz="2000" dirty="0">
                <a:solidFill>
                  <a:srgbClr val="1B68AD"/>
                </a:solidFill>
                <a:latin typeface="Barlow" pitchFamily="2" charset="77"/>
              </a:rPr>
              <a:t>Beginnen met beginnen</a:t>
            </a:r>
          </a:p>
        </p:txBody>
      </p:sp>
    </p:spTree>
    <p:extLst>
      <p:ext uri="{BB962C8B-B14F-4D97-AF65-F5344CB8AC3E}">
        <p14:creationId xmlns:p14="http://schemas.microsoft.com/office/powerpoint/2010/main" val="3717827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2177;p39">
            <a:extLst>
              <a:ext uri="{FF2B5EF4-FFF2-40B4-BE49-F238E27FC236}">
                <a16:creationId xmlns:a16="http://schemas.microsoft.com/office/drawing/2014/main" id="{969C7525-D68B-1C0F-76A2-C4A4D1A8D8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Fjalla One" panose="02000506040000020004" pitchFamily="2" charset="0"/>
              </a:rPr>
              <a:t>Onderwerp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Fjalla One" panose="02000506040000020004" pitchFamily="2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Fjalla One" panose="02000506040000020004" pitchFamily="2" charset="0"/>
              </a:rPr>
              <a:t>keuze</a:t>
            </a:r>
            <a:endParaRPr lang="en-US" dirty="0">
              <a:solidFill>
                <a:schemeClr val="tx2">
                  <a:lumMod val="75000"/>
                </a:schemeClr>
              </a:solidFill>
              <a:latin typeface="Fjalla One" panose="02000506040000020004" pitchFamily="2" charset="0"/>
            </a:endParaRPr>
          </a:p>
        </p:txBody>
      </p:sp>
      <p:sp>
        <p:nvSpPr>
          <p:cNvPr id="20" name="Google Shape;2178;p39">
            <a:extLst>
              <a:ext uri="{FF2B5EF4-FFF2-40B4-BE49-F238E27FC236}">
                <a16:creationId xmlns:a16="http://schemas.microsoft.com/office/drawing/2014/main" id="{D75E11CC-399B-22F9-48A5-04FDC0858700}"/>
              </a:ext>
            </a:extLst>
          </p:cNvPr>
          <p:cNvSpPr txBox="1">
            <a:spLocks/>
          </p:cNvSpPr>
          <p:nvPr/>
        </p:nvSpPr>
        <p:spPr>
          <a:xfrm>
            <a:off x="838200" y="2333297"/>
            <a:ext cx="4619621" cy="384366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0"/>
              </a:spcBef>
              <a:spcAft>
                <a:spcPts val="600"/>
              </a:spcAft>
            </a:pPr>
            <a:r>
              <a:rPr lang="en-US" sz="2000" dirty="0" err="1">
                <a:solidFill>
                  <a:srgbClr val="1B68AD"/>
                </a:solidFill>
                <a:latin typeface="Barlow" pitchFamily="2" charset="77"/>
                <a:sym typeface="Barlow Semi Condensed"/>
              </a:rPr>
              <a:t>Biologie</a:t>
            </a:r>
            <a:r>
              <a:rPr lang="en-US" sz="2000" dirty="0">
                <a:solidFill>
                  <a:srgbClr val="1B68AD"/>
                </a:solidFill>
                <a:latin typeface="Barlow" pitchFamily="2" charset="77"/>
                <a:sym typeface="Barlow Semi Condensed"/>
              </a:rPr>
              <a:t> poster</a:t>
            </a:r>
          </a:p>
          <a:p>
            <a:pPr marL="0">
              <a:spcBef>
                <a:spcPts val="0"/>
              </a:spcBef>
              <a:spcAft>
                <a:spcPts val="600"/>
              </a:spcAft>
            </a:pPr>
            <a:r>
              <a:rPr lang="en-US" sz="2000" dirty="0" err="1">
                <a:solidFill>
                  <a:srgbClr val="1B68AD"/>
                </a:solidFill>
                <a:latin typeface="Barlow" pitchFamily="2" charset="77"/>
                <a:sym typeface="Barlow Semi Condensed"/>
              </a:rPr>
              <a:t>Studie</a:t>
            </a:r>
            <a:endParaRPr lang="en-US" sz="2000" dirty="0">
              <a:solidFill>
                <a:srgbClr val="1B68AD"/>
              </a:solidFill>
              <a:latin typeface="Barlow" pitchFamily="2" charset="77"/>
              <a:sym typeface="Barlow Semi Condensed"/>
            </a:endParaRPr>
          </a:p>
          <a:p>
            <a:pPr marL="0">
              <a:spcBef>
                <a:spcPts val="0"/>
              </a:spcBef>
              <a:spcAft>
                <a:spcPts val="600"/>
              </a:spcAft>
            </a:pPr>
            <a:r>
              <a:rPr lang="en-US" sz="2000" dirty="0" err="1">
                <a:solidFill>
                  <a:srgbClr val="1B68AD"/>
                </a:solidFill>
                <a:latin typeface="Barlow" pitchFamily="2" charset="77"/>
                <a:sym typeface="Barlow Semi Condensed"/>
              </a:rPr>
              <a:t>Datawetenschappen</a:t>
            </a:r>
            <a:endParaRPr lang="en-US" sz="2000" dirty="0">
              <a:solidFill>
                <a:srgbClr val="1B68AD"/>
              </a:solidFill>
              <a:latin typeface="Barlow" pitchFamily="2" charset="77"/>
              <a:sym typeface="Barlow Semi Condensed"/>
            </a:endParaRPr>
          </a:p>
        </p:txBody>
      </p:sp>
      <p:pic>
        <p:nvPicPr>
          <p:cNvPr id="37" name="Afbeelding 36" descr="Afbeelding met persoon, kleding, overdekt, muur&#10;&#10;Automatisch gegenereerde beschrijving">
            <a:extLst>
              <a:ext uri="{FF2B5EF4-FFF2-40B4-BE49-F238E27FC236}">
                <a16:creationId xmlns:a16="http://schemas.microsoft.com/office/drawing/2014/main" id="{9440C3FB-0A2D-3E89-0C0E-CE5678EDB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28" r="2086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58663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241;p42">
            <a:extLst>
              <a:ext uri="{FF2B5EF4-FFF2-40B4-BE49-F238E27FC236}">
                <a16:creationId xmlns:a16="http://schemas.microsoft.com/office/drawing/2014/main" id="{DE71CC4A-954B-1551-2A77-C9D82F34AB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</a:pPr>
            <a:r>
              <a:rPr lang="en-US" kern="1200" dirty="0">
                <a:solidFill>
                  <a:schemeClr val="tx1"/>
                </a:solidFill>
                <a:latin typeface="Fjalla One" panose="02000506040000020004" pitchFamily="2" charset="0"/>
              </a:rPr>
              <a:t>Wat is </a:t>
            </a:r>
            <a:r>
              <a:rPr lang="en-US" kern="1200" dirty="0" err="1">
                <a:solidFill>
                  <a:schemeClr val="tx1"/>
                </a:solidFill>
                <a:latin typeface="Fjalla One" panose="02000506040000020004" pitchFamily="2" charset="0"/>
              </a:rPr>
              <a:t>een</a:t>
            </a:r>
            <a:r>
              <a:rPr lang="en-US" kern="1200" dirty="0">
                <a:solidFill>
                  <a:schemeClr val="tx1"/>
                </a:solidFill>
                <a:latin typeface="Fjalla One" panose="02000506040000020004" pitchFamily="2" charset="0"/>
              </a:rPr>
              <a:t> EEG?</a:t>
            </a:r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20DFD84F-B6AD-6E14-7942-3732B36F89A5}"/>
              </a:ext>
            </a:extLst>
          </p:cNvPr>
          <p:cNvSpPr txBox="1">
            <a:spLocks/>
          </p:cNvSpPr>
          <p:nvPr/>
        </p:nvSpPr>
        <p:spPr>
          <a:xfrm>
            <a:off x="838201" y="2482589"/>
            <a:ext cx="3816096" cy="369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rgbClr val="1B68AD"/>
                </a:solidFill>
                <a:latin typeface="Barlow" pitchFamily="2" charset="77"/>
              </a:rPr>
              <a:t>Denken</a:t>
            </a:r>
            <a:r>
              <a:rPr lang="en-US" sz="2000" dirty="0">
                <a:solidFill>
                  <a:srgbClr val="1B68AD"/>
                </a:solidFill>
                <a:latin typeface="Barlow" pitchFamily="2" charset="77"/>
              </a:rPr>
              <a:t> -&gt; </a:t>
            </a:r>
            <a:r>
              <a:rPr lang="en-US" sz="2000" dirty="0" err="1">
                <a:solidFill>
                  <a:srgbClr val="1B68AD"/>
                </a:solidFill>
                <a:latin typeface="Barlow" pitchFamily="2" charset="77"/>
              </a:rPr>
              <a:t>elektrisch</a:t>
            </a:r>
            <a:r>
              <a:rPr lang="en-US" sz="2000" dirty="0">
                <a:solidFill>
                  <a:srgbClr val="1B68AD"/>
                </a:solidFill>
                <a:latin typeface="Barlow" pitchFamily="2" charset="77"/>
              </a:rPr>
              <a:t> veld</a:t>
            </a:r>
          </a:p>
          <a:p>
            <a:r>
              <a:rPr lang="en-US" sz="2000" dirty="0">
                <a:solidFill>
                  <a:srgbClr val="1B68AD"/>
                </a:solidFill>
                <a:latin typeface="Barlow" pitchFamily="2" charset="77"/>
              </a:rPr>
              <a:t>“</a:t>
            </a:r>
            <a:r>
              <a:rPr lang="en-US" sz="2000" dirty="0" err="1">
                <a:solidFill>
                  <a:srgbClr val="1B68AD"/>
                </a:solidFill>
                <a:latin typeface="Barlow" pitchFamily="2" charset="77"/>
              </a:rPr>
              <a:t>Alles</a:t>
            </a:r>
            <a:r>
              <a:rPr lang="en-US" sz="2000" dirty="0">
                <a:solidFill>
                  <a:srgbClr val="1B68AD"/>
                </a:solidFill>
                <a:latin typeface="Barlow" pitchFamily="2" charset="77"/>
              </a:rPr>
              <a:t> </a:t>
            </a:r>
            <a:r>
              <a:rPr lang="en-US" sz="2000" dirty="0" err="1">
                <a:solidFill>
                  <a:srgbClr val="1B68AD"/>
                </a:solidFill>
                <a:latin typeface="Barlow" pitchFamily="2" charset="77"/>
              </a:rPr>
              <a:t>bestaat</a:t>
            </a:r>
            <a:r>
              <a:rPr lang="en-US" sz="2000" dirty="0">
                <a:solidFill>
                  <a:srgbClr val="1B68AD"/>
                </a:solidFill>
                <a:latin typeface="Barlow" pitchFamily="2" charset="77"/>
              </a:rPr>
              <a:t> </a:t>
            </a:r>
            <a:r>
              <a:rPr lang="en-US" sz="2000" dirty="0" err="1">
                <a:solidFill>
                  <a:srgbClr val="1B68AD"/>
                </a:solidFill>
                <a:latin typeface="Barlow" pitchFamily="2" charset="77"/>
              </a:rPr>
              <a:t>uit</a:t>
            </a:r>
            <a:r>
              <a:rPr lang="en-US" sz="2000" dirty="0">
                <a:solidFill>
                  <a:srgbClr val="1B68AD"/>
                </a:solidFill>
                <a:latin typeface="Barlow" pitchFamily="2" charset="77"/>
              </a:rPr>
              <a:t> </a:t>
            </a:r>
            <a:r>
              <a:rPr lang="en-US" sz="2000" dirty="0" err="1">
                <a:solidFill>
                  <a:srgbClr val="1B68AD"/>
                </a:solidFill>
                <a:latin typeface="Barlow" pitchFamily="2" charset="77"/>
              </a:rPr>
              <a:t>golven</a:t>
            </a:r>
            <a:r>
              <a:rPr lang="en-US" sz="2000" dirty="0">
                <a:solidFill>
                  <a:srgbClr val="1B68AD"/>
                </a:solidFill>
                <a:latin typeface="Barlow" pitchFamily="2" charset="77"/>
              </a:rPr>
              <a:t>.”</a:t>
            </a:r>
          </a:p>
          <a:p>
            <a:r>
              <a:rPr lang="en-US" sz="2000" dirty="0">
                <a:solidFill>
                  <a:srgbClr val="1B68AD"/>
                </a:solidFill>
                <a:latin typeface="Barlow" pitchFamily="2" charset="77"/>
              </a:rPr>
              <a:t>Alpha </a:t>
            </a:r>
            <a:r>
              <a:rPr lang="en-US" sz="2000" dirty="0" err="1">
                <a:solidFill>
                  <a:srgbClr val="1B68AD"/>
                </a:solidFill>
                <a:latin typeface="Barlow" pitchFamily="2" charset="77"/>
              </a:rPr>
              <a:t>golven</a:t>
            </a:r>
            <a:endParaRPr lang="en-US" sz="2000" dirty="0">
              <a:solidFill>
                <a:srgbClr val="1B68AD"/>
              </a:solidFill>
              <a:latin typeface="Barlow" pitchFamily="2" charset="77"/>
            </a:endParaRPr>
          </a:p>
          <a:p>
            <a:r>
              <a:rPr lang="en-US" sz="2000" dirty="0" err="1">
                <a:solidFill>
                  <a:srgbClr val="1B68AD"/>
                </a:solidFill>
                <a:latin typeface="Barlow" pitchFamily="2" charset="77"/>
              </a:rPr>
              <a:t>Breinfuncties</a:t>
            </a:r>
            <a:endParaRPr lang="en-US" sz="2000" dirty="0">
              <a:solidFill>
                <a:srgbClr val="1B68AD"/>
              </a:solidFill>
              <a:latin typeface="Barlow" pitchFamily="2" charset="77"/>
            </a:endParaRPr>
          </a:p>
          <a:p>
            <a:endParaRPr lang="en-US" sz="2000" dirty="0">
              <a:solidFill>
                <a:srgbClr val="1B68AD"/>
              </a:solidFill>
              <a:latin typeface="Barlow" pitchFamily="2" charset="77"/>
            </a:endParaRPr>
          </a:p>
        </p:txBody>
      </p:sp>
      <p:pic>
        <p:nvPicPr>
          <p:cNvPr id="22" name="Tijdelijke aanduiding voor inhoud 21" descr="Afbeelding met kabel, Elektrische bedrading, overdekt, elektronica&#10;&#10;Automatisch gegenereerde beschrijving">
            <a:extLst>
              <a:ext uri="{FF2B5EF4-FFF2-40B4-BE49-F238E27FC236}">
                <a16:creationId xmlns:a16="http://schemas.microsoft.com/office/drawing/2014/main" id="{CC2DC845-D4E9-0FA9-2684-92ABB6706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213" r="-1" b="13195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3" name="Afbeelding 2" descr="Afbeelding met tekst, Lettertype, ontwerp&#10;&#10;Automatisch gegenereerde beschrijving">
            <a:extLst>
              <a:ext uri="{FF2B5EF4-FFF2-40B4-BE49-F238E27FC236}">
                <a16:creationId xmlns:a16="http://schemas.microsoft.com/office/drawing/2014/main" id="{D619CAE4-E188-A35F-6A5B-1964F0957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1" y="3698232"/>
            <a:ext cx="6858000" cy="310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87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A90892-C4F1-2277-6702-3E4E418A8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§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A283DBA-1708-8727-EC01-5125EB574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 descr="Afbeelding met tekst, tekenfilm, diagram&#10;&#10;Automatisch gegenereerde beschrijving">
            <a:extLst>
              <a:ext uri="{FF2B5EF4-FFF2-40B4-BE49-F238E27FC236}">
                <a16:creationId xmlns:a16="http://schemas.microsoft.com/office/drawing/2014/main" id="{8771F3AB-F554-2D08-9F68-5649B4438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2"/>
            <a:ext cx="13397613" cy="6492875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939FCA20-6C52-0208-7257-8634A1BC8088}"/>
              </a:ext>
            </a:extLst>
          </p:cNvPr>
          <p:cNvSpPr txBox="1"/>
          <p:nvPr/>
        </p:nvSpPr>
        <p:spPr>
          <a:xfrm>
            <a:off x="9394556" y="4453180"/>
            <a:ext cx="1959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>
                <a:latin typeface="Aldhabi" panose="020F0502020204030204" pitchFamily="34" charset="0"/>
                <a:cs typeface="Aldhabi" panose="020F0502020204030204" pitchFamily="34" charset="0"/>
              </a:rPr>
              <a:t>SOFTWARE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1208622-21A1-FD7B-480E-E988573706FF}"/>
              </a:ext>
            </a:extLst>
          </p:cNvPr>
          <p:cNvSpPr txBox="1"/>
          <p:nvPr/>
        </p:nvSpPr>
        <p:spPr>
          <a:xfrm>
            <a:off x="5470902" y="843240"/>
            <a:ext cx="193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Hu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3B76E59-535F-6D1F-6A70-13A76F3B425A}"/>
              </a:ext>
            </a:extLst>
          </p:cNvPr>
          <p:cNvSpPr txBox="1"/>
          <p:nvPr/>
        </p:nvSpPr>
        <p:spPr>
          <a:xfrm>
            <a:off x="9686441" y="681037"/>
            <a:ext cx="96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Olivier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C6C75C00-721E-0EC2-180E-7A061166F84B}"/>
              </a:ext>
            </a:extLst>
          </p:cNvPr>
          <p:cNvCxnSpPr>
            <a:cxnSpLocks/>
          </p:cNvCxnSpPr>
          <p:nvPr/>
        </p:nvCxnSpPr>
        <p:spPr>
          <a:xfrm>
            <a:off x="5701553" y="1212572"/>
            <a:ext cx="187970" cy="13339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0DEC0E28-795E-E737-8E84-0465093803C6}"/>
              </a:ext>
            </a:extLst>
          </p:cNvPr>
          <p:cNvCxnSpPr>
            <a:cxnSpLocks/>
          </p:cNvCxnSpPr>
          <p:nvPr/>
        </p:nvCxnSpPr>
        <p:spPr>
          <a:xfrm flipH="1">
            <a:off x="9686441" y="1082572"/>
            <a:ext cx="381676" cy="13222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511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78FD1E94-B12F-434F-8027-5DBEAC55A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BC8109F-B452-45EE-8BB3-65433C03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4D8219-2CD4-AA32-C656-026339082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>
                <a:latin typeface="Fjalla One" panose="02000506040000020004" pitchFamily="2" charset="0"/>
              </a:rPr>
              <a:t>Circuit</a:t>
            </a:r>
          </a:p>
        </p:txBody>
      </p:sp>
      <p:sp>
        <p:nvSpPr>
          <p:cNvPr id="17" name="Afgeronde rechthoek 16">
            <a:extLst>
              <a:ext uri="{FF2B5EF4-FFF2-40B4-BE49-F238E27FC236}">
                <a16:creationId xmlns:a16="http://schemas.microsoft.com/office/drawing/2014/main" id="{60451CFC-F564-47D3-D8DE-94B54D9A8621}"/>
              </a:ext>
            </a:extLst>
          </p:cNvPr>
          <p:cNvSpPr/>
          <p:nvPr/>
        </p:nvSpPr>
        <p:spPr>
          <a:xfrm>
            <a:off x="2162172" y="2011729"/>
            <a:ext cx="2079990" cy="2351835"/>
          </a:xfrm>
          <a:prstGeom prst="roundRect">
            <a:avLst/>
          </a:prstGeom>
          <a:solidFill>
            <a:srgbClr val="1B68AD">
              <a:alpha val="4980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0664">
              <a:spcAft>
                <a:spcPts val="600"/>
              </a:spcAft>
            </a:pPr>
            <a:r>
              <a:rPr lang="nl-NL" sz="2268" kern="1200" dirty="0">
                <a:solidFill>
                  <a:schemeClr val="lt1"/>
                </a:solidFill>
                <a:latin typeface="Barlow" pitchFamily="2" charset="77"/>
                <a:ea typeface="+mn-ea"/>
                <a:cs typeface="+mn-cs"/>
              </a:rPr>
              <a:t>Versterken</a:t>
            </a:r>
            <a:endParaRPr lang="nl-NL" sz="2800" dirty="0">
              <a:latin typeface="Barlow" pitchFamily="2" charset="77"/>
            </a:endParaRPr>
          </a:p>
        </p:txBody>
      </p:sp>
      <p:sp>
        <p:nvSpPr>
          <p:cNvPr id="21" name="Afgeronde rechthoek 20">
            <a:extLst>
              <a:ext uri="{FF2B5EF4-FFF2-40B4-BE49-F238E27FC236}">
                <a16:creationId xmlns:a16="http://schemas.microsoft.com/office/drawing/2014/main" id="{291EC563-5D7B-8DEF-DD0E-EC3E1F19EFDE}"/>
              </a:ext>
            </a:extLst>
          </p:cNvPr>
          <p:cNvSpPr/>
          <p:nvPr/>
        </p:nvSpPr>
        <p:spPr>
          <a:xfrm>
            <a:off x="7978603" y="2011729"/>
            <a:ext cx="2079990" cy="2351835"/>
          </a:xfrm>
          <a:prstGeom prst="roundRect">
            <a:avLst/>
          </a:prstGeom>
          <a:solidFill>
            <a:srgbClr val="F4722E">
              <a:alpha val="498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0664">
              <a:spcAft>
                <a:spcPts val="600"/>
              </a:spcAft>
            </a:pPr>
            <a:r>
              <a:rPr lang="nl-NL" sz="2268" kern="1200">
                <a:solidFill>
                  <a:schemeClr val="lt1"/>
                </a:solidFill>
                <a:latin typeface="Barlow" pitchFamily="2" charset="77"/>
                <a:ea typeface="+mn-ea"/>
                <a:cs typeface="+mn-cs"/>
              </a:rPr>
              <a:t>Filteren</a:t>
            </a:r>
            <a:endParaRPr lang="nl-NL" sz="2800">
              <a:latin typeface="Barlow" pitchFamily="2" charset="77"/>
            </a:endParaRPr>
          </a:p>
        </p:txBody>
      </p:sp>
      <p:sp>
        <p:nvSpPr>
          <p:cNvPr id="25" name="Afgeronde rechthoek 24">
            <a:extLst>
              <a:ext uri="{FF2B5EF4-FFF2-40B4-BE49-F238E27FC236}">
                <a16:creationId xmlns:a16="http://schemas.microsoft.com/office/drawing/2014/main" id="{CEEE5335-F240-F852-5A63-ED3E45F980B4}"/>
              </a:ext>
            </a:extLst>
          </p:cNvPr>
          <p:cNvSpPr/>
          <p:nvPr/>
        </p:nvSpPr>
        <p:spPr>
          <a:xfrm>
            <a:off x="6087523" y="-83762"/>
            <a:ext cx="45719" cy="694176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10" descr="A diagram of a circuit&#10;&#10;Description automatically generated">
            <a:extLst>
              <a:ext uri="{FF2B5EF4-FFF2-40B4-BE49-F238E27FC236}">
                <a16:creationId xmlns:a16="http://schemas.microsoft.com/office/drawing/2014/main" id="{7618040F-3966-9796-96E4-F1A0E7C2D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23" y="4798074"/>
            <a:ext cx="10515599" cy="208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5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14BD7F-8B86-3996-2E55-C3B2B8DF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2">
                    <a:lumMod val="75000"/>
                  </a:schemeClr>
                </a:solidFill>
                <a:latin typeface="Fjalla One" panose="02000506040000020004" pitchFamily="2" charset="0"/>
              </a:rPr>
              <a:t>Materiaal</a:t>
            </a:r>
          </a:p>
        </p:txBody>
      </p:sp>
      <p:pic>
        <p:nvPicPr>
          <p:cNvPr id="9" name="Content Placeholder 8" descr="A close-up of a black electronic chip&#10;&#10;Description automatically generated">
            <a:extLst>
              <a:ext uri="{FF2B5EF4-FFF2-40B4-BE49-F238E27FC236}">
                <a16:creationId xmlns:a16="http://schemas.microsoft.com/office/drawing/2014/main" id="{402BCD98-A1AE-5EB7-2B9A-28E187472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8798" y="2876925"/>
            <a:ext cx="1749349" cy="1271195"/>
          </a:xfrm>
        </p:spPr>
      </p:pic>
      <p:pic>
        <p:nvPicPr>
          <p:cNvPr id="11" name="Picture 10" descr="A close-up of a black electronic chip&#10;&#10;Description automatically generated">
            <a:extLst>
              <a:ext uri="{FF2B5EF4-FFF2-40B4-BE49-F238E27FC236}">
                <a16:creationId xmlns:a16="http://schemas.microsoft.com/office/drawing/2014/main" id="{363C3A8A-6234-F047-2DFB-87C8BE523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464" y="2709852"/>
            <a:ext cx="1800000" cy="1800000"/>
          </a:xfrm>
          <a:prstGeom prst="rect">
            <a:avLst/>
          </a:prstGeom>
        </p:spPr>
      </p:pic>
      <p:pic>
        <p:nvPicPr>
          <p:cNvPr id="13" name="Picture 12" descr="A white circuit board with red and blue lines&#10;&#10;Description automatically generated">
            <a:extLst>
              <a:ext uri="{FF2B5EF4-FFF2-40B4-BE49-F238E27FC236}">
                <a16:creationId xmlns:a16="http://schemas.microsoft.com/office/drawing/2014/main" id="{83E4C81A-7ED4-C125-F871-3E7CE335E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34681">
            <a:off x="8038318" y="-383099"/>
            <a:ext cx="4323706" cy="3783243"/>
          </a:xfrm>
          <a:prstGeom prst="rect">
            <a:avLst/>
          </a:prstGeom>
        </p:spPr>
      </p:pic>
      <p:pic>
        <p:nvPicPr>
          <p:cNvPr id="15" name="Picture 14" descr="A soldering iron with a wire&#10;&#10;Description automatically generated">
            <a:extLst>
              <a:ext uri="{FF2B5EF4-FFF2-40B4-BE49-F238E27FC236}">
                <a16:creationId xmlns:a16="http://schemas.microsoft.com/office/drawing/2014/main" id="{5F8082DF-CA84-FC85-620B-912E7DE83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600" y="1409465"/>
            <a:ext cx="2852640" cy="2852640"/>
          </a:xfrm>
          <a:prstGeom prst="rect">
            <a:avLst/>
          </a:prstGeom>
        </p:spPr>
      </p:pic>
      <p:pic>
        <p:nvPicPr>
          <p:cNvPr id="17" name="Picture 16" descr="A group of electrodes with a label&#10;&#10;Description automatically generated">
            <a:extLst>
              <a:ext uri="{FF2B5EF4-FFF2-40B4-BE49-F238E27FC236}">
                <a16:creationId xmlns:a16="http://schemas.microsoft.com/office/drawing/2014/main" id="{D3698155-7605-E5E7-5A08-42321D4FB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058" y="3325461"/>
            <a:ext cx="1614742" cy="1614742"/>
          </a:xfrm>
          <a:prstGeom prst="rect">
            <a:avLst/>
          </a:prstGeom>
        </p:spPr>
      </p:pic>
      <p:pic>
        <p:nvPicPr>
          <p:cNvPr id="19" name="Picture 18" descr="A blue tube with white text&#10;&#10;Description automatically generated">
            <a:extLst>
              <a:ext uri="{FF2B5EF4-FFF2-40B4-BE49-F238E27FC236}">
                <a16:creationId xmlns:a16="http://schemas.microsoft.com/office/drawing/2014/main" id="{BCCAC48E-B024-B80C-8DE5-5C8C759DD8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822" y="4039313"/>
            <a:ext cx="2852641" cy="2852641"/>
          </a:xfrm>
          <a:prstGeom prst="rect">
            <a:avLst/>
          </a:prstGeom>
        </p:spPr>
      </p:pic>
      <p:pic>
        <p:nvPicPr>
          <p:cNvPr id="21" name="Picture 20" descr="A group of colored wires&#10;&#10;Description automatically generated">
            <a:extLst>
              <a:ext uri="{FF2B5EF4-FFF2-40B4-BE49-F238E27FC236}">
                <a16:creationId xmlns:a16="http://schemas.microsoft.com/office/drawing/2014/main" id="{AA282924-28B2-F405-5237-6DD5D0BCF5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9220" y="4443449"/>
            <a:ext cx="2159776" cy="2159776"/>
          </a:xfrm>
          <a:prstGeom prst="rect">
            <a:avLst/>
          </a:prstGeom>
        </p:spPr>
      </p:pic>
      <p:pic>
        <p:nvPicPr>
          <p:cNvPr id="30" name="Picture 29" descr="A group of colorful wires&#10;&#10;Description automatically generated">
            <a:extLst>
              <a:ext uri="{FF2B5EF4-FFF2-40B4-BE49-F238E27FC236}">
                <a16:creationId xmlns:a16="http://schemas.microsoft.com/office/drawing/2014/main" id="{123A3746-2C18-DB2B-2514-973B0D6514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9860" y="664778"/>
            <a:ext cx="1498324" cy="843745"/>
          </a:xfrm>
          <a:prstGeom prst="rect">
            <a:avLst/>
          </a:prstGeom>
        </p:spPr>
      </p:pic>
      <p:pic>
        <p:nvPicPr>
          <p:cNvPr id="32" name="Picture 31" descr="A pack of batteries in a package&#10;&#10;Description automatically generated">
            <a:extLst>
              <a:ext uri="{FF2B5EF4-FFF2-40B4-BE49-F238E27FC236}">
                <a16:creationId xmlns:a16="http://schemas.microsoft.com/office/drawing/2014/main" id="{AFB4D396-EF7A-0754-B6C2-22C6567441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5267" y="245611"/>
            <a:ext cx="1402672" cy="1984143"/>
          </a:xfrm>
          <a:prstGeom prst="rect">
            <a:avLst/>
          </a:prstGeom>
        </p:spPr>
      </p:pic>
      <p:pic>
        <p:nvPicPr>
          <p:cNvPr id="34" name="Picture 33" descr="A green circuit board with white and silver pins&#10;&#10;Description automatically generated">
            <a:extLst>
              <a:ext uri="{FF2B5EF4-FFF2-40B4-BE49-F238E27FC236}">
                <a16:creationId xmlns:a16="http://schemas.microsoft.com/office/drawing/2014/main" id="{2BDF26FB-A0A2-6C8E-6038-E41187EA1F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4474" y="4853460"/>
            <a:ext cx="1500780" cy="1450029"/>
          </a:xfrm>
          <a:prstGeom prst="rect">
            <a:avLst/>
          </a:prstGeom>
        </p:spPr>
      </p:pic>
      <p:pic>
        <p:nvPicPr>
          <p:cNvPr id="36" name="Picture 35" descr="A black box with knobs and dials&#10;&#10;Description automatically generated">
            <a:extLst>
              <a:ext uri="{FF2B5EF4-FFF2-40B4-BE49-F238E27FC236}">
                <a16:creationId xmlns:a16="http://schemas.microsoft.com/office/drawing/2014/main" id="{CD6FF244-E6EE-9EE8-9BE8-66886BFBBE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5442" y="4664075"/>
            <a:ext cx="1828800" cy="1828800"/>
          </a:xfrm>
          <a:prstGeom prst="rect">
            <a:avLst/>
          </a:prstGeom>
        </p:spPr>
      </p:pic>
      <p:pic>
        <p:nvPicPr>
          <p:cNvPr id="38" name="Picture 37" descr="A close-up of a computer&#10;&#10;Description automatically generated">
            <a:extLst>
              <a:ext uri="{FF2B5EF4-FFF2-40B4-BE49-F238E27FC236}">
                <a16:creationId xmlns:a16="http://schemas.microsoft.com/office/drawing/2014/main" id="{99AC4AAB-3084-7709-8D62-5D1B35A17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28479" y="2761483"/>
            <a:ext cx="1681966" cy="1681966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E9544538-61C1-675B-A038-B8B940BAAEA9}"/>
              </a:ext>
            </a:extLst>
          </p:cNvPr>
          <p:cNvSpPr>
            <a:spLocks/>
          </p:cNvSpPr>
          <p:nvPr/>
        </p:nvSpPr>
        <p:spPr>
          <a:xfrm>
            <a:off x="4135875" y="2825954"/>
            <a:ext cx="1800000" cy="180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D62CA173-CD00-71C3-62CF-3D4065F55352}"/>
              </a:ext>
            </a:extLst>
          </p:cNvPr>
          <p:cNvSpPr/>
          <p:nvPr/>
        </p:nvSpPr>
        <p:spPr>
          <a:xfrm>
            <a:off x="6168317" y="2622432"/>
            <a:ext cx="1800000" cy="180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661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75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6D1B7-D577-4732-98BA-16EBC5315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chemeClr val="tx2">
                    <a:lumMod val="75000"/>
                  </a:schemeClr>
                </a:solidFill>
                <a:latin typeface="Fjalla One" panose="02000506040000020004" pitchFamily="2" charset="0"/>
              </a:rPr>
              <a:t>Versterker</a:t>
            </a:r>
            <a:endParaRPr lang="en-NL">
              <a:solidFill>
                <a:schemeClr val="tx2">
                  <a:lumMod val="75000"/>
                </a:schemeClr>
              </a:solidFill>
              <a:latin typeface="Fjalla One" panose="0200050604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CBD598-E20B-BB6D-84A2-67E93AE337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46824" y="2623381"/>
                <a:ext cx="4772974" cy="3553581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>
                    <a:solidFill>
                      <a:srgbClr val="1B68AD"/>
                    </a:solidFill>
                    <a:latin typeface="Barlow" pitchFamily="2" charset="77"/>
                  </a:rPr>
                  <a:t>Instrumentele </a:t>
                </a:r>
                <a:r>
                  <a:rPr lang="en-GB" sz="2000" dirty="0" err="1">
                    <a:solidFill>
                      <a:srgbClr val="1B68AD"/>
                    </a:solidFill>
                    <a:latin typeface="Barlow" pitchFamily="2" charset="77"/>
                  </a:rPr>
                  <a:t>versterker</a:t>
                </a:r>
                <a:endParaRPr lang="en-GB" sz="2000" dirty="0">
                  <a:solidFill>
                    <a:srgbClr val="1B68AD"/>
                  </a:solidFill>
                  <a:latin typeface="Barlow" pitchFamily="2" charset="77"/>
                </a:endParaRPr>
              </a:p>
              <a:p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rgbClr val="1B68AD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2000" b="0" i="1" smtClean="0">
                        <a:solidFill>
                          <a:srgbClr val="1B68AD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solidFill>
                              <a:srgbClr val="1B68A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solidFill>
                              <a:srgbClr val="1B68AD"/>
                            </a:solidFill>
                            <a:latin typeface="Cambria Math" panose="02040503050406030204" pitchFamily="18" charset="0"/>
                          </a:rPr>
                          <m:t>49.4</m:t>
                        </m:r>
                        <m:r>
                          <a:rPr lang="en-GB" sz="2000" i="1">
                            <a:solidFill>
                              <a:srgbClr val="1B68A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m:rPr>
                            <m:nor/>
                          </m:rPr>
                          <a:rPr lang="el-GR" sz="2000" dirty="0">
                            <a:solidFill>
                              <a:srgbClr val="1B68AD"/>
                            </a:solidFill>
                          </a:rPr>
                          <m:t>Ω</m:t>
                        </m:r>
                      </m:num>
                      <m:den>
                        <m:r>
                          <a:rPr lang="en-GB" sz="2000" b="0" i="1" smtClean="0">
                            <a:solidFill>
                              <a:srgbClr val="1B68AD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GB" sz="2000" b="0" i="1" smtClean="0">
                        <a:solidFill>
                          <a:srgbClr val="1B68AD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2000" dirty="0">
                    <a:solidFill>
                      <a:srgbClr val="1B68AD"/>
                    </a:solidFill>
                    <a:latin typeface="Barlow" pitchFamily="2" charset="77"/>
                  </a:rPr>
                  <a:t>   </a:t>
                </a:r>
                <a:endParaRPr lang="en-NL" sz="2000">
                  <a:solidFill>
                    <a:srgbClr val="1B68AD"/>
                  </a:solidFill>
                  <a:latin typeface="Barlow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CBD598-E20B-BB6D-84A2-67E93AE337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46824" y="2623381"/>
                <a:ext cx="4772974" cy="3553581"/>
              </a:xfrm>
              <a:blipFill>
                <a:blip r:embed="rId2"/>
                <a:stretch>
                  <a:fillRect l="-1151" t="-1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6FBBF150-0133-6C93-2966-F281DC008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434" y="0"/>
            <a:ext cx="3812742" cy="2545005"/>
          </a:xfrm>
          <a:prstGeom prst="rect">
            <a:avLst/>
          </a:prstGeom>
        </p:spPr>
      </p:pic>
      <p:pic>
        <p:nvPicPr>
          <p:cNvPr id="8" name="Picture 7" descr="A close-up of a black electronic chip&#10;&#10;Description automatically generated">
            <a:extLst>
              <a:ext uri="{FF2B5EF4-FFF2-40B4-BE49-F238E27FC236}">
                <a16:creationId xmlns:a16="http://schemas.microsoft.com/office/drawing/2014/main" id="{F9171CA1-6F25-12BC-390D-C4C04CC9D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975" y="2443993"/>
            <a:ext cx="2585510" cy="25855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4F619A-7773-0E7D-B99F-407CEFFBC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006" y="3523129"/>
            <a:ext cx="6165633" cy="333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90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6A2701-E3FE-2958-6E35-EE0C58DF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err="1">
                <a:solidFill>
                  <a:schemeClr val="tx2">
                    <a:lumMod val="75000"/>
                  </a:schemeClr>
                </a:solidFill>
                <a:latin typeface="Fjalla One" panose="02000506040000020004" pitchFamily="2" charset="0"/>
              </a:rPr>
              <a:t>Spanningsdeler</a:t>
            </a:r>
            <a:r>
              <a:rPr lang="en-US" kern="1200">
                <a:solidFill>
                  <a:schemeClr val="tx2">
                    <a:lumMod val="75000"/>
                  </a:schemeClr>
                </a:solidFill>
                <a:latin typeface="Fjalla One" panose="02000506040000020004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38CA37-2D6E-8AF4-B91D-F3B8897F2584}"/>
                  </a:ext>
                </a:extLst>
              </p:cNvPr>
              <p:cNvSpPr txBox="1"/>
              <p:nvPr/>
            </p:nvSpPr>
            <p:spPr>
              <a:xfrm>
                <a:off x="838201" y="2623381"/>
                <a:ext cx="3888528" cy="35535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1B68AD"/>
                    </a:solidFill>
                    <a:latin typeface="Barlow" pitchFamily="2" charset="77"/>
                  </a:rPr>
                  <a:t>   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1B68AD"/>
                    </a:solidFill>
                    <a:latin typeface="Barlow" pitchFamily="2" charset="77"/>
                  </a:rPr>
                  <a:t>Wet van Ohm!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err="1">
                    <a:solidFill>
                      <a:srgbClr val="1B68AD"/>
                    </a:solidFill>
                    <a:latin typeface="Barlow" pitchFamily="2" charset="77"/>
                  </a:rPr>
                  <a:t>Weerstand</a:t>
                </a:r>
                <a:r>
                  <a:rPr lang="en-US" sz="2000">
                    <a:solidFill>
                      <a:srgbClr val="1B68AD"/>
                    </a:solidFill>
                    <a:latin typeface="Barlow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1B68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GB" sz="2000" b="0" i="1" dirty="0" smtClean="0">
                        <a:solidFill>
                          <a:srgbClr val="1B68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>
                    <a:solidFill>
                      <a:srgbClr val="1B68AD"/>
                    </a:solidFill>
                    <a:latin typeface="Barlow" pitchFamily="2" charset="77"/>
                  </a:rPr>
                  <a:t>Spanning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1B68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sz="2000">
                  <a:solidFill>
                    <a:srgbClr val="1B68AD"/>
                  </a:solidFill>
                  <a:latin typeface="Barlow" pitchFamily="2" charset="7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38CA37-2D6E-8AF4-B91D-F3B8897F2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623381"/>
                <a:ext cx="3888528" cy="3553581"/>
              </a:xfrm>
              <a:prstGeom prst="rect">
                <a:avLst/>
              </a:prstGeom>
              <a:blipFill>
                <a:blip r:embed="rId2"/>
                <a:stretch>
                  <a:fillRect l="-1413" t="-1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E7BFE945-C9D4-2143-98BB-75A24676FC32}"/>
                  </a:ext>
                </a:extLst>
              </p:cNvPr>
              <p:cNvSpPr txBox="1"/>
              <p:nvPr/>
            </p:nvSpPr>
            <p:spPr>
              <a:xfrm>
                <a:off x="1118259" y="2655068"/>
                <a:ext cx="9354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rgbClr val="1B68AD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nl-NL" b="0" i="1" smtClean="0">
                          <a:solidFill>
                            <a:srgbClr val="1B68A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solidFill>
                            <a:srgbClr val="1B68AD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nl-NL" b="0" i="1" smtClean="0">
                          <a:solidFill>
                            <a:srgbClr val="1B68AD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nl-NL" b="0" i="1" smtClean="0">
                          <a:solidFill>
                            <a:srgbClr val="1B68AD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nl-NL">
                  <a:solidFill>
                    <a:srgbClr val="1B68AD"/>
                  </a:solidFill>
                </a:endParaRPr>
              </a:p>
            </p:txBody>
          </p:sp>
        </mc:Choice>
        <mc:Fallback xmlns="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E7BFE945-C9D4-2143-98BB-75A24676F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259" y="2655068"/>
                <a:ext cx="935449" cy="276999"/>
              </a:xfrm>
              <a:prstGeom prst="rect">
                <a:avLst/>
              </a:prstGeom>
              <a:blipFill>
                <a:blip r:embed="rId3"/>
                <a:stretch>
                  <a:fillRect l="-5195" r="-454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diagram of a circuit&#10;&#10;Description automatically generated">
            <a:extLst>
              <a:ext uri="{FF2B5EF4-FFF2-40B4-BE49-F238E27FC236}">
                <a16:creationId xmlns:a16="http://schemas.microsoft.com/office/drawing/2014/main" id="{1813551D-6278-EB1F-6660-B6A56FBF8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617" y="1375998"/>
            <a:ext cx="3981596" cy="43133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373FE0-CA32-FE46-AE21-14D800E681B5}"/>
              </a:ext>
            </a:extLst>
          </p:cNvPr>
          <p:cNvSpPr txBox="1"/>
          <p:nvPr/>
        </p:nvSpPr>
        <p:spPr>
          <a:xfrm>
            <a:off x="9743029" y="2470402"/>
            <a:ext cx="59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3V</a:t>
            </a:r>
            <a:endParaRPr lang="en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692253-128D-59CE-626E-2D988AC8C30C}"/>
              </a:ext>
            </a:extLst>
          </p:cNvPr>
          <p:cNvSpPr txBox="1"/>
          <p:nvPr/>
        </p:nvSpPr>
        <p:spPr>
          <a:xfrm>
            <a:off x="10684980" y="4254936"/>
            <a:ext cx="59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6V</a:t>
            </a:r>
            <a:endParaRPr lang="en-N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4FCE65-3383-D49E-F98D-83EDA02FA1FE}"/>
              </a:ext>
            </a:extLst>
          </p:cNvPr>
          <p:cNvSpPr txBox="1"/>
          <p:nvPr/>
        </p:nvSpPr>
        <p:spPr>
          <a:xfrm>
            <a:off x="9743029" y="4254936"/>
            <a:ext cx="59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6V</a:t>
            </a:r>
            <a:endParaRPr lang="en-NL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6B27C6B-C598-F721-36D0-6FFE2FF4FBAD}"/>
              </a:ext>
            </a:extLst>
          </p:cNvPr>
          <p:cNvSpPr txBox="1"/>
          <p:nvPr/>
        </p:nvSpPr>
        <p:spPr>
          <a:xfrm>
            <a:off x="8193024" y="3163364"/>
            <a:ext cx="68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9V</a:t>
            </a:r>
          </a:p>
        </p:txBody>
      </p:sp>
    </p:spTree>
    <p:extLst>
      <p:ext uri="{BB962C8B-B14F-4D97-AF65-F5344CB8AC3E}">
        <p14:creationId xmlns:p14="http://schemas.microsoft.com/office/powerpoint/2010/main" val="400973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06777CC-4FB0-037B-C0B4-CB7AF7CC0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Fjalla One" panose="02000506040000020004" pitchFamily="2" charset="0"/>
              </a:rPr>
              <a:t>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vak 9">
                <a:extLst>
                  <a:ext uri="{FF2B5EF4-FFF2-40B4-BE49-F238E27FC236}">
                    <a16:creationId xmlns:a16="http://schemas.microsoft.com/office/drawing/2014/main" id="{A884F39D-9A78-C188-FDF4-C9C0FF9A2AC0}"/>
                  </a:ext>
                </a:extLst>
              </p:cNvPr>
              <p:cNvSpPr txBox="1"/>
              <p:nvPr/>
            </p:nvSpPr>
            <p:spPr>
              <a:xfrm>
                <a:off x="1246824" y="2623381"/>
                <a:ext cx="4772974" cy="35535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nl-NL" sz="2000" dirty="0">
                    <a:solidFill>
                      <a:srgbClr val="1B68AD"/>
                    </a:solidFill>
                    <a:latin typeface="Barlow" pitchFamily="2" charset="77"/>
                  </a:rPr>
                  <a:t>Condensator</a:t>
                </a:r>
                <a:endParaRPr lang="nl-NL" sz="2000" b="0" dirty="0">
                  <a:solidFill>
                    <a:srgbClr val="1B68AD"/>
                  </a:solidFill>
                  <a:latin typeface="Barlow" pitchFamily="2" charset="77"/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1B68AD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1B68AD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>
                            <a:solidFill>
                              <a:srgbClr val="1B68A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solidFill>
                              <a:srgbClr val="1B68A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>
                            <a:solidFill>
                              <a:srgbClr val="1B68A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>
                            <a:solidFill>
                              <a:srgbClr val="1B68AD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>
                            <a:solidFill>
                              <a:srgbClr val="1B68AD"/>
                            </a:solidFill>
                            <a:latin typeface="Cambria Math" panose="02040503050406030204" pitchFamily="18" charset="0"/>
                          </a:rPr>
                          <m:t>𝑓𝐶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1B68AD"/>
                  </a:solidFill>
                  <a:latin typeface="Barlow" pitchFamily="2" charset="77"/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rgbClr val="1B68AD"/>
                    </a:solidFill>
                    <a:latin typeface="Barlow" pitchFamily="2" charset="77"/>
                  </a:rPr>
                  <a:t>Frequentie</a:t>
                </a:r>
                <a:r>
                  <a:rPr lang="en-US" sz="2000" dirty="0">
                    <a:solidFill>
                      <a:srgbClr val="1B68AD"/>
                    </a:solidFill>
                    <a:latin typeface="Barlow" pitchFamily="2" charset="77"/>
                  </a:rPr>
                  <a:t> ↓ </a:t>
                </a:r>
                <a:r>
                  <a:rPr lang="en-US" sz="2000" dirty="0" err="1">
                    <a:solidFill>
                      <a:srgbClr val="1B68AD"/>
                    </a:solidFill>
                    <a:latin typeface="Barlow" pitchFamily="2" charset="77"/>
                  </a:rPr>
                  <a:t>Weerstand</a:t>
                </a:r>
                <a:r>
                  <a:rPr lang="en-US" sz="2000" dirty="0">
                    <a:solidFill>
                      <a:srgbClr val="1B68AD"/>
                    </a:solidFill>
                    <a:latin typeface="Barlow" pitchFamily="2" charset="77"/>
                  </a:rPr>
                  <a:t> ↑ Spanning ↑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1B68AD"/>
                    </a:solidFill>
                    <a:latin typeface="Barlow" pitchFamily="2" charset="77"/>
                  </a:rPr>
                  <a:t>Lage </a:t>
                </a:r>
                <a:r>
                  <a:rPr lang="en-US" sz="2000" dirty="0" err="1">
                    <a:solidFill>
                      <a:srgbClr val="1B68AD"/>
                    </a:solidFill>
                    <a:latin typeface="Barlow" pitchFamily="2" charset="77"/>
                  </a:rPr>
                  <a:t>frequenties</a:t>
                </a:r>
                <a:r>
                  <a:rPr lang="en-US" sz="2000" dirty="0">
                    <a:solidFill>
                      <a:srgbClr val="1B68AD"/>
                    </a:solidFill>
                    <a:latin typeface="Barlow" pitchFamily="2" charset="77"/>
                  </a:rPr>
                  <a:t> </a:t>
                </a:r>
                <a:r>
                  <a:rPr lang="en-US" sz="2000">
                    <a:solidFill>
                      <a:srgbClr val="1B68AD"/>
                    </a:solidFill>
                    <a:latin typeface="Barlow" pitchFamily="2" charset="77"/>
                  </a:rPr>
                  <a:t>opgenomen</a:t>
                </a:r>
                <a:endParaRPr lang="en-US" sz="2000" dirty="0">
                  <a:solidFill>
                    <a:srgbClr val="1B68AD"/>
                  </a:solidFill>
                  <a:latin typeface="Barlow" pitchFamily="2" charset="77"/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1B68AD"/>
                    </a:solidFill>
                    <a:latin typeface="Barlow" pitchFamily="2" charset="77"/>
                  </a:rPr>
                  <a:t>Basis Filter </a:t>
                </a:r>
              </a:p>
            </p:txBody>
          </p:sp>
        </mc:Choice>
        <mc:Fallback xmlns="">
          <p:sp>
            <p:nvSpPr>
              <p:cNvPr id="10" name="Tekstvak 9">
                <a:extLst>
                  <a:ext uri="{FF2B5EF4-FFF2-40B4-BE49-F238E27FC236}">
                    <a16:creationId xmlns:a16="http://schemas.microsoft.com/office/drawing/2014/main" id="{A884F39D-9A78-C188-FDF4-C9C0FF9A2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824" y="2623381"/>
                <a:ext cx="4772974" cy="3553581"/>
              </a:xfrm>
              <a:prstGeom prst="rect">
                <a:avLst/>
              </a:prstGeom>
              <a:blipFill>
                <a:blip r:embed="rId2"/>
                <a:stretch>
                  <a:fillRect t="-142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circuit&#10;&#10;Description automatically generated">
            <a:extLst>
              <a:ext uri="{FF2B5EF4-FFF2-40B4-BE49-F238E27FC236}">
                <a16:creationId xmlns:a16="http://schemas.microsoft.com/office/drawing/2014/main" id="{6E2D3210-E24E-E685-5345-BFDB3CF7A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568" y="395580"/>
            <a:ext cx="3430923" cy="3260262"/>
          </a:xfrm>
          <a:prstGeom prst="rect">
            <a:avLst/>
          </a:prstGeom>
        </p:spPr>
      </p:pic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BBB48243-3476-D7AB-82B1-8D3FB3713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144" y="3429000"/>
            <a:ext cx="3009472" cy="326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9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139</Words>
  <Application>Microsoft Macintosh PowerPoint</Application>
  <PresentationFormat>Breedbeeld</PresentationFormat>
  <Paragraphs>65</Paragraphs>
  <Slides>16</Slides>
  <Notes>4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4" baseType="lpstr">
      <vt:lpstr>Aldhabi</vt:lpstr>
      <vt:lpstr>Arial</vt:lpstr>
      <vt:lpstr>Barlow</vt:lpstr>
      <vt:lpstr>Calibri</vt:lpstr>
      <vt:lpstr>Calibri Light</vt:lpstr>
      <vt:lpstr>Cambria Math</vt:lpstr>
      <vt:lpstr>Fjalla One</vt:lpstr>
      <vt:lpstr>Kantoorthema</vt:lpstr>
      <vt:lpstr>ELEKTRO  ENCEFALO GRAM</vt:lpstr>
      <vt:lpstr>Onderwerp keuze</vt:lpstr>
      <vt:lpstr>Wat is een EEG?</vt:lpstr>
      <vt:lpstr>§</vt:lpstr>
      <vt:lpstr>Circuit</vt:lpstr>
      <vt:lpstr>Materiaal</vt:lpstr>
      <vt:lpstr>Versterker</vt:lpstr>
      <vt:lpstr>Spanningsdeler </vt:lpstr>
      <vt:lpstr>Filter</vt:lpstr>
      <vt:lpstr>Analyse van het signaal</vt:lpstr>
      <vt:lpstr>Fourier transformatie</vt:lpstr>
      <vt:lpstr>Gefilterde signaal</vt:lpstr>
      <vt:lpstr>Toepassing</vt:lpstr>
      <vt:lpstr>PowerPoint-presentatie</vt:lpstr>
      <vt:lpstr>Toekomst van het EEG</vt:lpstr>
      <vt:lpstr>Discussie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Olivier Berg</dc:creator>
  <cp:lastModifiedBy>Olivier Berg</cp:lastModifiedBy>
  <cp:revision>2</cp:revision>
  <dcterms:created xsi:type="dcterms:W3CDTF">2023-11-20T10:58:35Z</dcterms:created>
  <dcterms:modified xsi:type="dcterms:W3CDTF">2023-11-24T16:38:09Z</dcterms:modified>
</cp:coreProperties>
</file>